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0" r:id="rId2"/>
    <p:sldId id="276" r:id="rId3"/>
    <p:sldId id="278" r:id="rId4"/>
    <p:sldId id="284" r:id="rId5"/>
    <p:sldId id="286" r:id="rId6"/>
    <p:sldId id="285" r:id="rId7"/>
    <p:sldId id="283" r:id="rId8"/>
    <p:sldId id="264" r:id="rId9"/>
    <p:sldId id="281" r:id="rId10"/>
    <p:sldId id="267" r:id="rId11"/>
    <p:sldId id="258" r:id="rId12"/>
    <p:sldId id="259" r:id="rId13"/>
    <p:sldId id="260" r:id="rId14"/>
    <p:sldId id="261" r:id="rId15"/>
    <p:sldId id="262" r:id="rId16"/>
    <p:sldId id="263" r:id="rId17"/>
    <p:sldId id="265" r:id="rId18"/>
    <p:sldId id="291" r:id="rId19"/>
    <p:sldId id="292" r:id="rId20"/>
    <p:sldId id="280" r:id="rId21"/>
    <p:sldId id="287" r:id="rId22"/>
    <p:sldId id="289" r:id="rId23"/>
    <p:sldId id="288" r:id="rId24"/>
    <p:sldId id="282" r:id="rId25"/>
    <p:sldId id="268" r:id="rId26"/>
    <p:sldId id="279" r:id="rId27"/>
    <p:sldId id="270" r:id="rId28"/>
    <p:sldId id="274" r:id="rId29"/>
    <p:sldId id="275" r:id="rId30"/>
    <p:sldId id="269"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2" autoAdjust="0"/>
    <p:restoredTop sz="94660"/>
  </p:normalViewPr>
  <p:slideViewPr>
    <p:cSldViewPr snapToGrid="0">
      <p:cViewPr varScale="1">
        <p:scale>
          <a:sx n="82" d="100"/>
          <a:sy n="82" d="100"/>
        </p:scale>
        <p:origin x="50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11375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B02E2-6EB7-421C-944B-AA53F8464272}"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95032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59049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325899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044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6B02E2-6EB7-421C-944B-AA53F8464272}"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272025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6B02E2-6EB7-421C-944B-AA53F8464272}" type="datetimeFigureOut">
              <a:rPr lang="en-US" smtClean="0"/>
              <a:t>11/21/2023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3825327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4000252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38401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86525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B02E2-6EB7-421C-944B-AA53F8464272}"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09473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B02E2-6EB7-421C-944B-AA53F8464272}"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60974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B02E2-6EB7-421C-944B-AA53F8464272}"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325736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B02E2-6EB7-421C-944B-AA53F8464272}"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140844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B02E2-6EB7-421C-944B-AA53F8464272}"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318180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B02E2-6EB7-421C-944B-AA53F8464272}"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98358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B02E2-6EB7-421C-944B-AA53F8464272}"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E7B5D9-3311-4423-926A-6597A2106A76}" type="slidenum">
              <a:rPr lang="en-US" smtClean="0"/>
              <a:t>‹#›</a:t>
            </a:fld>
            <a:endParaRPr lang="en-US"/>
          </a:p>
        </p:txBody>
      </p:sp>
    </p:spTree>
    <p:extLst>
      <p:ext uri="{BB962C8B-B14F-4D97-AF65-F5344CB8AC3E}">
        <p14:creationId xmlns:p14="http://schemas.microsoft.com/office/powerpoint/2010/main" val="21285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6B02E2-6EB7-421C-944B-AA53F8464272}" type="datetimeFigureOut">
              <a:rPr lang="en-US" smtClean="0"/>
              <a:t>11/21/2023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1E7B5D9-3311-4423-926A-6597A2106A76}" type="slidenum">
              <a:rPr lang="en-US" smtClean="0"/>
              <a:t>‹#›</a:t>
            </a:fld>
            <a:endParaRPr lang="en-US"/>
          </a:p>
        </p:txBody>
      </p:sp>
    </p:spTree>
    <p:extLst>
      <p:ext uri="{BB962C8B-B14F-4D97-AF65-F5344CB8AC3E}">
        <p14:creationId xmlns:p14="http://schemas.microsoft.com/office/powerpoint/2010/main" val="1391205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95ovIJ3dsNk?si=-5UnaWhcr4zAzS7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sychologytoday.com/us/basics/attach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nstagram.com/reel/Cvc-UjVtIVO/?igshid=MzRlODBiNWFlZ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iktok.com/@mindbrainbodylab/video/7138822535709232426?is_from_webapp=1&amp;sender_device=pc&amp;web_id=73043167983459057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9wmvZH5lX_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FaiXi8KyzOQ?si=KAv-LUZH6HwZSo1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iktok.com/@docamen/video/7264267732814777643?is_from_webapp=1&amp;sender_device=pc&amp;web_id=73043167983459057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6401-B038-C0DC-5B84-E5385B31D140}"/>
              </a:ext>
            </a:extLst>
          </p:cNvPr>
          <p:cNvSpPr>
            <a:spLocks noGrp="1"/>
          </p:cNvSpPr>
          <p:nvPr>
            <p:ph type="title"/>
          </p:nvPr>
        </p:nvSpPr>
        <p:spPr/>
        <p:txBody>
          <a:bodyPr/>
          <a:lstStyle/>
          <a:p>
            <a:r>
              <a:rPr lang="en-US" dirty="0"/>
              <a:t>Childhood Trauma and The Brain</a:t>
            </a:r>
          </a:p>
        </p:txBody>
      </p:sp>
      <p:sp>
        <p:nvSpPr>
          <p:cNvPr id="3" name="Content Placeholder 2">
            <a:extLst>
              <a:ext uri="{FF2B5EF4-FFF2-40B4-BE49-F238E27FC236}">
                <a16:creationId xmlns:a16="http://schemas.microsoft.com/office/drawing/2014/main" id="{6CDC7478-4FC3-FF21-2669-5CB9B8349ED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Monica Bellucci, </a:t>
            </a:r>
            <a:r>
              <a:rPr lang="en-US" dirty="0" err="1"/>
              <a:t>M.Ed</a:t>
            </a:r>
            <a:r>
              <a:rPr lang="en-US" dirty="0"/>
              <a:t>, LMHC</a:t>
            </a:r>
          </a:p>
          <a:p>
            <a:pPr marL="0" indent="0" algn="ctr">
              <a:buNone/>
            </a:pPr>
            <a:r>
              <a:rPr lang="en-US" dirty="0"/>
              <a:t>Clinical Coordinator, CIT-TTAC of Western MA</a:t>
            </a:r>
          </a:p>
        </p:txBody>
      </p:sp>
    </p:spTree>
    <p:extLst>
      <p:ext uri="{BB962C8B-B14F-4D97-AF65-F5344CB8AC3E}">
        <p14:creationId xmlns:p14="http://schemas.microsoft.com/office/powerpoint/2010/main" val="197752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D041-F0F6-BB71-D2BD-7D370107BC0A}"/>
              </a:ext>
            </a:extLst>
          </p:cNvPr>
          <p:cNvSpPr>
            <a:spLocks noGrp="1"/>
          </p:cNvSpPr>
          <p:nvPr>
            <p:ph type="title"/>
          </p:nvPr>
        </p:nvSpPr>
        <p:spPr/>
        <p:txBody>
          <a:bodyPr/>
          <a:lstStyle/>
          <a:p>
            <a:r>
              <a:rPr lang="en-US" dirty="0"/>
              <a:t>What is Traumatic isn’t always Dramatic </a:t>
            </a:r>
          </a:p>
        </p:txBody>
      </p:sp>
      <p:pic>
        <p:nvPicPr>
          <p:cNvPr id="1026" name="Picture 2">
            <a:extLst>
              <a:ext uri="{FF2B5EF4-FFF2-40B4-BE49-F238E27FC236}">
                <a16:creationId xmlns:a16="http://schemas.microsoft.com/office/drawing/2014/main" id="{83544AA2-908F-3723-F58F-89D0F5B0B4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4574" y="2603500"/>
            <a:ext cx="5047165"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9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24B5-C216-BB01-7227-B0625D3133B7}"/>
              </a:ext>
            </a:extLst>
          </p:cNvPr>
          <p:cNvSpPr>
            <a:spLocks noGrp="1"/>
          </p:cNvSpPr>
          <p:nvPr>
            <p:ph type="title"/>
          </p:nvPr>
        </p:nvSpPr>
        <p:spPr/>
        <p:txBody>
          <a:bodyPr/>
          <a:lstStyle/>
          <a:p>
            <a:r>
              <a:rPr lang="en-US" dirty="0"/>
              <a:t>Adverse Childhood Experiences (ACES) Questionnaire  </a:t>
            </a:r>
          </a:p>
        </p:txBody>
      </p:sp>
      <p:sp>
        <p:nvSpPr>
          <p:cNvPr id="3" name="Content Placeholder 2">
            <a:extLst>
              <a:ext uri="{FF2B5EF4-FFF2-40B4-BE49-F238E27FC236}">
                <a16:creationId xmlns:a16="http://schemas.microsoft.com/office/drawing/2014/main" id="{86C3999F-8664-CDDB-6580-2AD98F0C24B6}"/>
              </a:ext>
            </a:extLst>
          </p:cNvPr>
          <p:cNvSpPr>
            <a:spLocks noGrp="1"/>
          </p:cNvSpPr>
          <p:nvPr>
            <p:ph idx="1"/>
          </p:nvPr>
        </p:nvSpPr>
        <p:spPr/>
        <p:txBody>
          <a:bodyPr>
            <a:normAutofit fontScale="85000" lnSpcReduction="10000"/>
          </a:bodyPr>
          <a:lstStyle/>
          <a:p>
            <a:pPr marL="0" indent="0">
              <a:buNone/>
            </a:pPr>
            <a:r>
              <a:rPr lang="en-US" dirty="0"/>
              <a:t>Section 1</a:t>
            </a:r>
          </a:p>
          <a:p>
            <a:pPr marL="285750" indent="-285750">
              <a:buFont typeface="Arial" panose="020B0604020202020204" pitchFamily="34" charset="0"/>
              <a:buChar char="•"/>
            </a:pPr>
            <a:r>
              <a:rPr lang="en-US" dirty="0"/>
              <a:t> A household member swore at, insulted, humiliated, or put you down in a way that scared you OR a household member acted in a way that made you afraid that you might be physically hurt </a:t>
            </a:r>
          </a:p>
          <a:p>
            <a:pPr marL="285750" indent="-285750">
              <a:buFont typeface="Arial" panose="020B0604020202020204" pitchFamily="34" charset="0"/>
              <a:buChar char="•"/>
            </a:pPr>
            <a:r>
              <a:rPr lang="en-US" dirty="0"/>
              <a:t> Someone touched your private parts or asked you to touch their private parts in a sexual way that was unwanted, against your will, or made you feel uncomfortable </a:t>
            </a:r>
          </a:p>
          <a:p>
            <a:pPr marL="285750" indent="-285750">
              <a:buFont typeface="Arial" panose="020B0604020202020204" pitchFamily="34" charset="0"/>
              <a:buChar char="•"/>
            </a:pPr>
            <a:r>
              <a:rPr lang="en-US" dirty="0"/>
              <a:t>More than once, you went without food, clothing, a place to live, or had no one to protect you </a:t>
            </a:r>
          </a:p>
          <a:p>
            <a:pPr marL="285750" indent="-285750">
              <a:buFont typeface="Arial" panose="020B0604020202020204" pitchFamily="34" charset="0"/>
              <a:buChar char="•"/>
            </a:pPr>
            <a:r>
              <a:rPr lang="en-US" dirty="0"/>
              <a:t> Someone pushed, grabbed, slapped or threw something at you OR you were hit so hard that you were injured or had marks </a:t>
            </a:r>
          </a:p>
          <a:p>
            <a:pPr marL="285750" indent="-285750">
              <a:buFont typeface="Arial" panose="020B0604020202020204" pitchFamily="34" charset="0"/>
              <a:buChar char="•"/>
            </a:pPr>
            <a:r>
              <a:rPr lang="en-US" dirty="0"/>
              <a:t>You lived with someone who had a problem with drinking or using drugs  You often felt unsupported, unloved and/or unprotected</a:t>
            </a:r>
          </a:p>
          <a:p>
            <a:endParaRPr lang="en-US" dirty="0"/>
          </a:p>
        </p:txBody>
      </p:sp>
    </p:spTree>
    <p:extLst>
      <p:ext uri="{BB962C8B-B14F-4D97-AF65-F5344CB8AC3E}">
        <p14:creationId xmlns:p14="http://schemas.microsoft.com/office/powerpoint/2010/main" val="7640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8BA7-4048-5DE8-A0DA-3EF4DF199002}"/>
              </a:ext>
            </a:extLst>
          </p:cNvPr>
          <p:cNvSpPr>
            <a:spLocks noGrp="1"/>
          </p:cNvSpPr>
          <p:nvPr>
            <p:ph type="title"/>
          </p:nvPr>
        </p:nvSpPr>
        <p:spPr/>
        <p:txBody>
          <a:bodyPr/>
          <a:lstStyle/>
          <a:p>
            <a:r>
              <a:rPr lang="en-US" dirty="0"/>
              <a:t>Adverse Childhood Experiences (ACES) Questionnaire  CONT</a:t>
            </a:r>
          </a:p>
        </p:txBody>
      </p:sp>
      <p:sp>
        <p:nvSpPr>
          <p:cNvPr id="3" name="Content Placeholder 2">
            <a:extLst>
              <a:ext uri="{FF2B5EF4-FFF2-40B4-BE49-F238E27FC236}">
                <a16:creationId xmlns:a16="http://schemas.microsoft.com/office/drawing/2014/main" id="{FBE8D878-CC04-7462-15C8-DB438F9C4E7B}"/>
              </a:ext>
            </a:extLst>
          </p:cNvPr>
          <p:cNvSpPr>
            <a:spLocks noGrp="1"/>
          </p:cNvSpPr>
          <p:nvPr>
            <p:ph idx="1"/>
          </p:nvPr>
        </p:nvSpPr>
        <p:spPr/>
        <p:txBody>
          <a:bodyPr>
            <a:normAutofit/>
          </a:bodyPr>
          <a:lstStyle/>
          <a:p>
            <a:pPr marL="0" indent="0">
              <a:buNone/>
            </a:pPr>
            <a:r>
              <a:rPr lang="en-US" dirty="0"/>
              <a:t>Section 2.</a:t>
            </a:r>
          </a:p>
          <a:p>
            <a:r>
              <a:rPr lang="en-US" dirty="0"/>
              <a:t> At any point since you were born… </a:t>
            </a:r>
          </a:p>
          <a:p>
            <a:r>
              <a:rPr lang="en-US" dirty="0"/>
              <a:t>You have been in foster care </a:t>
            </a:r>
          </a:p>
          <a:p>
            <a:r>
              <a:rPr lang="en-US" dirty="0"/>
              <a:t>You have experienced harassment or bullying at school </a:t>
            </a:r>
          </a:p>
          <a:p>
            <a:r>
              <a:rPr lang="en-US" dirty="0"/>
              <a:t>You have lived with a parent or guardian who died </a:t>
            </a:r>
          </a:p>
          <a:p>
            <a:r>
              <a:rPr lang="en-US" dirty="0"/>
              <a:t>You have been separated from your primary caregiver through deportation or immigration </a:t>
            </a:r>
          </a:p>
        </p:txBody>
      </p:sp>
    </p:spTree>
    <p:extLst>
      <p:ext uri="{BB962C8B-B14F-4D97-AF65-F5344CB8AC3E}">
        <p14:creationId xmlns:p14="http://schemas.microsoft.com/office/powerpoint/2010/main" val="317781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3540-3D0E-A239-D6D8-0B8DA12863B6}"/>
              </a:ext>
            </a:extLst>
          </p:cNvPr>
          <p:cNvSpPr>
            <a:spLocks noGrp="1"/>
          </p:cNvSpPr>
          <p:nvPr>
            <p:ph type="title"/>
          </p:nvPr>
        </p:nvSpPr>
        <p:spPr/>
        <p:txBody>
          <a:bodyPr/>
          <a:lstStyle/>
          <a:p>
            <a:r>
              <a:rPr lang="en-US" dirty="0"/>
              <a:t>Adverse Childhood Experiences (ACES) Questionnaire  CONT</a:t>
            </a:r>
          </a:p>
        </p:txBody>
      </p:sp>
      <p:sp>
        <p:nvSpPr>
          <p:cNvPr id="3" name="Content Placeholder 2">
            <a:extLst>
              <a:ext uri="{FF2B5EF4-FFF2-40B4-BE49-F238E27FC236}">
                <a16:creationId xmlns:a16="http://schemas.microsoft.com/office/drawing/2014/main" id="{FC5EA60D-F377-2699-A4F0-695AD996A48E}"/>
              </a:ext>
            </a:extLst>
          </p:cNvPr>
          <p:cNvSpPr>
            <a:spLocks noGrp="1"/>
          </p:cNvSpPr>
          <p:nvPr>
            <p:ph idx="1"/>
          </p:nvPr>
        </p:nvSpPr>
        <p:spPr/>
        <p:txBody>
          <a:bodyPr/>
          <a:lstStyle/>
          <a:p>
            <a:r>
              <a:rPr lang="en-US" dirty="0"/>
              <a:t>You have had a serious medical procedure or life threatening illness </a:t>
            </a:r>
          </a:p>
          <a:p>
            <a:r>
              <a:rPr lang="en-US" dirty="0"/>
              <a:t>You have often seen or heard violence in the neighborhood or in your school neighborhood </a:t>
            </a:r>
          </a:p>
          <a:p>
            <a:r>
              <a:rPr lang="en-US" dirty="0"/>
              <a:t>You have been detained, arrested or incarcerated </a:t>
            </a:r>
          </a:p>
          <a:p>
            <a:r>
              <a:rPr lang="en-US" dirty="0"/>
              <a:t>You have often been treated badly because of race, sexual orientation, place of birth, disability or religion</a:t>
            </a:r>
          </a:p>
          <a:p>
            <a:r>
              <a:rPr lang="en-US" dirty="0"/>
              <a:t> You have experienced verbal or physical abuse or threats from a romantic partner (i.e. boyfriend or girlfriend)</a:t>
            </a:r>
          </a:p>
          <a:p>
            <a:pPr marL="0" indent="0">
              <a:buNone/>
            </a:pPr>
            <a:endParaRPr lang="en-US" dirty="0"/>
          </a:p>
        </p:txBody>
      </p:sp>
    </p:spTree>
    <p:extLst>
      <p:ext uri="{BB962C8B-B14F-4D97-AF65-F5344CB8AC3E}">
        <p14:creationId xmlns:p14="http://schemas.microsoft.com/office/powerpoint/2010/main" val="402513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E796-2BCD-9390-F7FA-9DC9CF476174}"/>
              </a:ext>
            </a:extLst>
          </p:cNvPr>
          <p:cNvSpPr>
            <a:spLocks noGrp="1"/>
          </p:cNvSpPr>
          <p:nvPr>
            <p:ph type="title"/>
          </p:nvPr>
        </p:nvSpPr>
        <p:spPr/>
        <p:txBody>
          <a:bodyPr/>
          <a:lstStyle/>
          <a:p>
            <a:r>
              <a:rPr lang="en-US" dirty="0"/>
              <a:t>ACES</a:t>
            </a:r>
          </a:p>
        </p:txBody>
      </p:sp>
      <p:sp>
        <p:nvSpPr>
          <p:cNvPr id="3" name="Content Placeholder 2">
            <a:extLst>
              <a:ext uri="{FF2B5EF4-FFF2-40B4-BE49-F238E27FC236}">
                <a16:creationId xmlns:a16="http://schemas.microsoft.com/office/drawing/2014/main" id="{F0D61DE4-2461-5E09-A481-DE2FA5D68130}"/>
              </a:ext>
            </a:extLst>
          </p:cNvPr>
          <p:cNvSpPr>
            <a:spLocks noGrp="1"/>
          </p:cNvSpPr>
          <p:nvPr>
            <p:ph idx="1"/>
          </p:nvPr>
        </p:nvSpPr>
        <p:spPr/>
        <p:txBody>
          <a:bodyPr/>
          <a:lstStyle/>
          <a:p>
            <a:r>
              <a:rPr lang="en-US" dirty="0">
                <a:hlinkClick r:id="rId2"/>
              </a:rPr>
              <a:t>https://youtu.be/95ovIJ3dsNk?si=-5UnaWhcr4zAzS7Y</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2772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8979-3454-F062-46F3-79BBBE5E423B}"/>
              </a:ext>
            </a:extLst>
          </p:cNvPr>
          <p:cNvSpPr>
            <a:spLocks noGrp="1"/>
          </p:cNvSpPr>
          <p:nvPr>
            <p:ph type="title"/>
          </p:nvPr>
        </p:nvSpPr>
        <p:spPr/>
        <p:txBody>
          <a:bodyPr/>
          <a:lstStyle/>
          <a:p>
            <a:r>
              <a:rPr lang="en-US" b="1" dirty="0"/>
              <a:t>Reptilian Brain (review)</a:t>
            </a:r>
          </a:p>
        </p:txBody>
      </p:sp>
      <p:sp>
        <p:nvSpPr>
          <p:cNvPr id="3" name="Content Placeholder 2">
            <a:extLst>
              <a:ext uri="{FF2B5EF4-FFF2-40B4-BE49-F238E27FC236}">
                <a16:creationId xmlns:a16="http://schemas.microsoft.com/office/drawing/2014/main" id="{474418A2-AFC6-CD42-CC89-1BA32FD0FACA}"/>
              </a:ext>
            </a:extLst>
          </p:cNvPr>
          <p:cNvSpPr>
            <a:spLocks noGrp="1"/>
          </p:cNvSpPr>
          <p:nvPr>
            <p:ph idx="1"/>
          </p:nvPr>
        </p:nvSpPr>
        <p:spPr/>
        <p:txBody>
          <a:bodyPr/>
          <a:lstStyle/>
          <a:p>
            <a:r>
              <a:rPr lang="en-US" dirty="0">
                <a:solidFill>
                  <a:srgbClr val="2C2D30"/>
                </a:solidFill>
                <a:latin typeface="Proxima Nova Regular"/>
              </a:rPr>
              <a:t>B</a:t>
            </a:r>
            <a:r>
              <a:rPr lang="en-US" b="0" i="0" dirty="0">
                <a:solidFill>
                  <a:srgbClr val="2C2D30"/>
                </a:solidFill>
                <a:effectLst/>
                <a:latin typeface="Proxima Nova Regular"/>
              </a:rPr>
              <a:t>rain stem and cerebellum. It operates on instinct and is responsible for the survival-related functions of the of the body.</a:t>
            </a:r>
          </a:p>
          <a:p>
            <a:r>
              <a:rPr lang="en-US" b="0" i="0" dirty="0">
                <a:solidFill>
                  <a:srgbClr val="2C2D30"/>
                </a:solidFill>
                <a:effectLst/>
                <a:latin typeface="Proxima Nova Regular"/>
              </a:rPr>
              <a:t>The reptilian brain is most closely associated with body processing. Instinctive trauma responses, such as fight, flight, freeze, or startle responses, and crying for help are all examples of reptilian brain functions. The reptilian brain also controls the autonomic responses that we experience as body sensations and basic life-sustaining processes, like digestion, heart rate, body temperature, and respiration.</a:t>
            </a:r>
            <a:endParaRPr lang="en-US" dirty="0"/>
          </a:p>
        </p:txBody>
      </p:sp>
    </p:spTree>
    <p:extLst>
      <p:ext uri="{BB962C8B-B14F-4D97-AF65-F5344CB8AC3E}">
        <p14:creationId xmlns:p14="http://schemas.microsoft.com/office/powerpoint/2010/main" val="245602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3161-D101-C9F6-5A12-32465DA9DDB1}"/>
              </a:ext>
            </a:extLst>
          </p:cNvPr>
          <p:cNvSpPr>
            <a:spLocks noGrp="1"/>
          </p:cNvSpPr>
          <p:nvPr>
            <p:ph type="title"/>
          </p:nvPr>
        </p:nvSpPr>
        <p:spPr/>
        <p:txBody>
          <a:bodyPr>
            <a:normAutofit fontScale="90000"/>
          </a:bodyPr>
          <a:lstStyle/>
          <a:p>
            <a:r>
              <a:rPr lang="en-US" b="0" i="0" dirty="0">
                <a:solidFill>
                  <a:srgbClr val="2C2D30"/>
                </a:solidFill>
                <a:effectLst/>
                <a:latin typeface="Proxima Nova Semi Bold"/>
              </a:rPr>
              <a:t>The mammalian brain “emotional brain”</a:t>
            </a:r>
            <a:br>
              <a:rPr lang="en-US" b="0" i="0" dirty="0">
                <a:solidFill>
                  <a:srgbClr val="2C2D30"/>
                </a:solidFill>
                <a:effectLst/>
                <a:latin typeface="Proxima Nova Semi Bold"/>
              </a:rPr>
            </a:br>
            <a:r>
              <a:rPr lang="en-US" b="0" i="0" dirty="0">
                <a:solidFill>
                  <a:srgbClr val="2C2D30"/>
                </a:solidFill>
                <a:effectLst/>
                <a:latin typeface="Proxima Nova Semi Bold"/>
              </a:rPr>
              <a:t>(review)</a:t>
            </a:r>
            <a:br>
              <a:rPr lang="en-US" b="0" i="0" dirty="0">
                <a:solidFill>
                  <a:srgbClr val="2C2D30"/>
                </a:solidFill>
                <a:effectLst/>
                <a:latin typeface="Proxima Nova Semi Bold"/>
              </a:rPr>
            </a:br>
            <a:endParaRPr lang="en-US" dirty="0"/>
          </a:p>
        </p:txBody>
      </p:sp>
      <p:sp>
        <p:nvSpPr>
          <p:cNvPr id="3" name="Content Placeholder 2">
            <a:extLst>
              <a:ext uri="{FF2B5EF4-FFF2-40B4-BE49-F238E27FC236}">
                <a16:creationId xmlns:a16="http://schemas.microsoft.com/office/drawing/2014/main" id="{C087C5D4-095D-620D-FEC9-2B33BDFC8DF8}"/>
              </a:ext>
            </a:extLst>
          </p:cNvPr>
          <p:cNvSpPr>
            <a:spLocks noGrp="1"/>
          </p:cNvSpPr>
          <p:nvPr>
            <p:ph idx="1"/>
          </p:nvPr>
        </p:nvSpPr>
        <p:spPr>
          <a:xfrm>
            <a:off x="838200" y="1825624"/>
            <a:ext cx="10515600" cy="5032375"/>
          </a:xfrm>
        </p:spPr>
        <p:txBody>
          <a:bodyPr>
            <a:normAutofit/>
          </a:bodyPr>
          <a:lstStyle/>
          <a:p>
            <a:r>
              <a:rPr lang="en-US" b="0" i="0" dirty="0">
                <a:solidFill>
                  <a:srgbClr val="2C2D30"/>
                </a:solidFill>
                <a:effectLst/>
                <a:latin typeface="Proxima Nova Regular"/>
              </a:rPr>
              <a:t>The mammalian brain includes the thalamus, amygdala, and hippocampus.</a:t>
            </a:r>
          </a:p>
          <a:p>
            <a:r>
              <a:rPr lang="en-US" dirty="0">
                <a:solidFill>
                  <a:srgbClr val="2C2D30"/>
                </a:solidFill>
                <a:latin typeface="Proxima Nova Regular"/>
              </a:rPr>
              <a:t>This is</a:t>
            </a:r>
            <a:r>
              <a:rPr lang="en-US" b="0" i="0" dirty="0">
                <a:solidFill>
                  <a:srgbClr val="2C2D30"/>
                </a:solidFill>
                <a:effectLst/>
                <a:latin typeface="Proxima Nova Regular"/>
              </a:rPr>
              <a:t> the emotional or limbic brain, is responsible for our emotional and relational experiences.</a:t>
            </a:r>
          </a:p>
          <a:p>
            <a:r>
              <a:rPr lang="en-US" b="0" i="0" dirty="0">
                <a:solidFill>
                  <a:srgbClr val="2C2D30"/>
                </a:solidFill>
                <a:effectLst/>
                <a:latin typeface="Proxima Nova Regular"/>
              </a:rPr>
              <a:t>Emotions lend another dimension to our experience by letting us know of our likes and dislikes</a:t>
            </a:r>
            <a:endParaRPr lang="en-US" dirty="0">
              <a:solidFill>
                <a:srgbClr val="2C2D30"/>
              </a:solidFill>
              <a:latin typeface="Proxima Nova Regular"/>
            </a:endParaRPr>
          </a:p>
          <a:p>
            <a:r>
              <a:rPr lang="en-US" b="0" i="0" dirty="0">
                <a:solidFill>
                  <a:srgbClr val="2C2D30"/>
                </a:solidFill>
                <a:effectLst/>
                <a:latin typeface="Proxima Nova Regular"/>
              </a:rPr>
              <a:t>relationships, it’s responsible for us feeling drawn towards or away from things and for holding emotional memories of our experiences.</a:t>
            </a:r>
          </a:p>
          <a:p>
            <a:r>
              <a:rPr lang="en-US" b="0" i="0" dirty="0">
                <a:solidFill>
                  <a:srgbClr val="2C2D30"/>
                </a:solidFill>
                <a:effectLst/>
                <a:latin typeface="Proxima Nova Regular"/>
              </a:rPr>
              <a:t>These experiences of shared pleasure or pain are also encoded as nonverbal memories of </a:t>
            </a:r>
            <a:r>
              <a:rPr lang="en-US" b="0" i="0" u="sng" strike="noStrike" dirty="0">
                <a:effectLst/>
                <a:latin typeface="Proxima Nova Regular"/>
                <a:hlinkClick r:id="rId2" tooltip="Psychology Today looks at attachment">
                  <a:extLst>
                    <a:ext uri="{A12FA001-AC4F-418D-AE19-62706E023703}">
                      <ahyp:hlinkClr xmlns:ahyp="http://schemas.microsoft.com/office/drawing/2018/hyperlinkcolor" val="tx"/>
                    </a:ext>
                  </a:extLst>
                </a:hlinkClick>
              </a:rPr>
              <a:t>attachment</a:t>
            </a:r>
            <a:r>
              <a:rPr lang="en-US" b="0" i="0" dirty="0">
                <a:solidFill>
                  <a:srgbClr val="2C2D30"/>
                </a:solidFill>
                <a:effectLst/>
                <a:latin typeface="Proxima Nova Regular"/>
              </a:rPr>
              <a:t> experiences, laying down templates for expectations of future relationships.</a:t>
            </a:r>
            <a:endParaRPr lang="en-US" dirty="0"/>
          </a:p>
        </p:txBody>
      </p:sp>
    </p:spTree>
    <p:extLst>
      <p:ext uri="{BB962C8B-B14F-4D97-AF65-F5344CB8AC3E}">
        <p14:creationId xmlns:p14="http://schemas.microsoft.com/office/powerpoint/2010/main" val="335165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C43B-186D-506B-B6DA-78321AD05987}"/>
              </a:ext>
            </a:extLst>
          </p:cNvPr>
          <p:cNvSpPr>
            <a:spLocks noGrp="1"/>
          </p:cNvSpPr>
          <p:nvPr>
            <p:ph type="title"/>
          </p:nvPr>
        </p:nvSpPr>
        <p:spPr/>
        <p:txBody>
          <a:bodyPr/>
          <a:lstStyle/>
          <a:p>
            <a:r>
              <a:rPr lang="en-US" dirty="0"/>
              <a:t>How the brain reacts to repeated trauma</a:t>
            </a:r>
          </a:p>
        </p:txBody>
      </p:sp>
      <p:sp>
        <p:nvSpPr>
          <p:cNvPr id="3" name="Content Placeholder 2">
            <a:extLst>
              <a:ext uri="{FF2B5EF4-FFF2-40B4-BE49-F238E27FC236}">
                <a16:creationId xmlns:a16="http://schemas.microsoft.com/office/drawing/2014/main" id="{8000A0B0-C0BF-7B5C-33AF-759A924980C6}"/>
              </a:ext>
            </a:extLst>
          </p:cNvPr>
          <p:cNvSpPr>
            <a:spLocks noGrp="1"/>
          </p:cNvSpPr>
          <p:nvPr>
            <p:ph idx="1"/>
          </p:nvPr>
        </p:nvSpPr>
        <p:spPr/>
        <p:txBody>
          <a:bodyPr/>
          <a:lstStyle/>
          <a:p>
            <a:r>
              <a:rPr lang="en-US" b="0" i="0" dirty="0">
                <a:solidFill>
                  <a:srgbClr val="2C2D30"/>
                </a:solidFill>
                <a:effectLst/>
                <a:latin typeface="Proxima Nova Regular"/>
              </a:rPr>
              <a:t>The development and functioning of the three parts of the brain rely heavily on our childhood experiences. This includes early attachment figures, conditions in our environment, and traumas.</a:t>
            </a:r>
          </a:p>
          <a:p>
            <a:r>
              <a:rPr lang="en-US" b="0" i="0" dirty="0">
                <a:solidFill>
                  <a:srgbClr val="2C2D30"/>
                </a:solidFill>
                <a:effectLst/>
                <a:latin typeface="Proxima Nova Regular"/>
              </a:rPr>
              <a:t>If we have ongoing or repeated threats in life, or on-going emotional/physical neglect, our brains become hypersensitive to cues that remind us of those traumatic experiences.</a:t>
            </a:r>
            <a:endParaRPr lang="en-US" dirty="0">
              <a:solidFill>
                <a:srgbClr val="2C2D30"/>
              </a:solidFill>
              <a:latin typeface="Proxima Nova Regular"/>
            </a:endParaRPr>
          </a:p>
          <a:p>
            <a:r>
              <a:rPr lang="en-US" b="0" i="0" dirty="0">
                <a:solidFill>
                  <a:srgbClr val="2C2D30"/>
                </a:solidFill>
                <a:effectLst/>
                <a:latin typeface="Proxima Nova Regular"/>
              </a:rPr>
              <a:t> We can then have intense emotional reactions to cues, and our reptilian brain will </a:t>
            </a:r>
            <a:r>
              <a:rPr lang="en-US" dirty="0">
                <a:solidFill>
                  <a:srgbClr val="2C2D30"/>
                </a:solidFill>
                <a:latin typeface="Proxima Nova Regular"/>
              </a:rPr>
              <a:t>then automatically </a:t>
            </a:r>
            <a:r>
              <a:rPr lang="en-US" b="0" i="0" dirty="0">
                <a:solidFill>
                  <a:srgbClr val="2C2D30"/>
                </a:solidFill>
                <a:effectLst/>
                <a:latin typeface="Proxima Nova Regular"/>
              </a:rPr>
              <a:t>activate our survival</a:t>
            </a:r>
            <a:r>
              <a:rPr lang="en-US" dirty="0">
                <a:solidFill>
                  <a:srgbClr val="2C2D30"/>
                </a:solidFill>
                <a:latin typeface="Proxima Nova Regular"/>
              </a:rPr>
              <a:t>/trauma response system</a:t>
            </a:r>
            <a:endParaRPr lang="en-US" dirty="0"/>
          </a:p>
        </p:txBody>
      </p:sp>
    </p:spTree>
    <p:extLst>
      <p:ext uri="{BB962C8B-B14F-4D97-AF65-F5344CB8AC3E}">
        <p14:creationId xmlns:p14="http://schemas.microsoft.com/office/powerpoint/2010/main" val="115633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025B-0B42-DB37-B35A-98DDD27F107D}"/>
              </a:ext>
            </a:extLst>
          </p:cNvPr>
          <p:cNvSpPr>
            <a:spLocks noGrp="1"/>
          </p:cNvSpPr>
          <p:nvPr>
            <p:ph type="title"/>
          </p:nvPr>
        </p:nvSpPr>
        <p:spPr/>
        <p:txBody>
          <a:bodyPr/>
          <a:lstStyle/>
          <a:p>
            <a:r>
              <a:rPr lang="en-US" dirty="0"/>
              <a:t>Childhood Disorders</a:t>
            </a:r>
          </a:p>
        </p:txBody>
      </p:sp>
      <p:sp>
        <p:nvSpPr>
          <p:cNvPr id="3" name="Content Placeholder 2">
            <a:extLst>
              <a:ext uri="{FF2B5EF4-FFF2-40B4-BE49-F238E27FC236}">
                <a16:creationId xmlns:a16="http://schemas.microsoft.com/office/drawing/2014/main" id="{285C36C1-37D1-C38F-20B5-BA88734D54BA}"/>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en-US" sz="3200" b="1" i="0" dirty="0">
                <a:solidFill>
                  <a:srgbClr val="000000"/>
                </a:solidFill>
                <a:effectLst/>
              </a:rPr>
              <a:t>ADHD, anxiety problems, behavior problems, and depression are the most commonly diagnosed mental disorders in children. </a:t>
            </a:r>
            <a:r>
              <a:rPr lang="en-US" sz="3200" b="0" i="0" dirty="0">
                <a:solidFill>
                  <a:srgbClr val="000000"/>
                </a:solidFill>
                <a:effectLst/>
              </a:rPr>
              <a:t>Estimates for ever having a diagnosis among children aged 3-17 years, in 2016-19, are given below.</a:t>
            </a:r>
          </a:p>
          <a:p>
            <a:pPr marL="742950" lvl="1" indent="-285750" algn="l">
              <a:buFont typeface="Arial" panose="020B0604020202020204" pitchFamily="34" charset="0"/>
              <a:buChar char="•"/>
            </a:pPr>
            <a:r>
              <a:rPr lang="en-US" sz="3200" b="0" i="0" dirty="0">
                <a:solidFill>
                  <a:srgbClr val="000000"/>
                </a:solidFill>
                <a:effectLst/>
              </a:rPr>
              <a:t>ADHD 9.8% (approximately 6.0 million)</a:t>
            </a:r>
          </a:p>
          <a:p>
            <a:pPr marL="742950" lvl="1" indent="-285750" algn="l">
              <a:buFont typeface="Arial" panose="020B0604020202020204" pitchFamily="34" charset="0"/>
              <a:buChar char="•"/>
            </a:pPr>
            <a:r>
              <a:rPr lang="en-US" sz="3200" b="0" i="0" dirty="0">
                <a:solidFill>
                  <a:srgbClr val="000000"/>
                </a:solidFill>
                <a:effectLst/>
              </a:rPr>
              <a:t>Anxiety 9.4% (approximately 5.8 million)</a:t>
            </a:r>
          </a:p>
          <a:p>
            <a:pPr marL="742950" lvl="1" indent="-285750" algn="l">
              <a:buFont typeface="Arial" panose="020B0604020202020204" pitchFamily="34" charset="0"/>
              <a:buChar char="•"/>
            </a:pPr>
            <a:r>
              <a:rPr lang="en-US" sz="3200" b="0" i="0" dirty="0">
                <a:solidFill>
                  <a:srgbClr val="000000"/>
                </a:solidFill>
                <a:effectLst/>
              </a:rPr>
              <a:t>Behavior problems 8.9% (approximately 5.5 million)</a:t>
            </a:r>
          </a:p>
          <a:p>
            <a:pPr marL="742950" lvl="1" indent="-285750" algn="l">
              <a:buFont typeface="Arial" panose="020B0604020202020204" pitchFamily="34" charset="0"/>
              <a:buChar char="•"/>
            </a:pPr>
            <a:r>
              <a:rPr lang="en-US" sz="3200" b="0" i="0" dirty="0">
                <a:solidFill>
                  <a:srgbClr val="000000"/>
                </a:solidFill>
                <a:effectLst/>
              </a:rPr>
              <a:t>Depression 4.4% (approximately 2.7 million)</a:t>
            </a:r>
            <a:r>
              <a:rPr lang="en-US" sz="3200" b="0" i="0" u="none" strike="noStrike" baseline="30000" dirty="0">
                <a:solidFill>
                  <a:srgbClr val="075290"/>
                </a:solidFill>
                <a:effectLst/>
              </a:rPr>
              <a:t> (CDC)</a:t>
            </a:r>
            <a:endParaRPr lang="en-US" sz="3200" b="0" i="0" dirty="0">
              <a:solidFill>
                <a:srgbClr val="000000"/>
              </a:solidFill>
              <a:effectLst/>
            </a:endParaRPr>
          </a:p>
          <a:p>
            <a:endParaRPr lang="en-US" dirty="0"/>
          </a:p>
        </p:txBody>
      </p:sp>
    </p:spTree>
    <p:extLst>
      <p:ext uri="{BB962C8B-B14F-4D97-AF65-F5344CB8AC3E}">
        <p14:creationId xmlns:p14="http://schemas.microsoft.com/office/powerpoint/2010/main" val="108909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686F-1329-B103-A765-573A1E2C5247}"/>
              </a:ext>
            </a:extLst>
          </p:cNvPr>
          <p:cNvSpPr>
            <a:spLocks noGrp="1"/>
          </p:cNvSpPr>
          <p:nvPr>
            <p:ph type="title"/>
          </p:nvPr>
        </p:nvSpPr>
        <p:spPr/>
        <p:txBody>
          <a:bodyPr/>
          <a:lstStyle/>
          <a:p>
            <a:r>
              <a:rPr lang="en-US" dirty="0"/>
              <a:t>Childhood Disorders</a:t>
            </a:r>
          </a:p>
        </p:txBody>
      </p:sp>
      <p:pic>
        <p:nvPicPr>
          <p:cNvPr id="5" name="Content Placeholder 4">
            <a:extLst>
              <a:ext uri="{FF2B5EF4-FFF2-40B4-BE49-F238E27FC236}">
                <a16:creationId xmlns:a16="http://schemas.microsoft.com/office/drawing/2014/main" id="{B8BA5B71-B6FB-6ECD-1114-937E13FF7F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9677465" cy="4994925"/>
          </a:xfrm>
        </p:spPr>
      </p:pic>
    </p:spTree>
    <p:extLst>
      <p:ext uri="{BB962C8B-B14F-4D97-AF65-F5344CB8AC3E}">
        <p14:creationId xmlns:p14="http://schemas.microsoft.com/office/powerpoint/2010/main" val="132902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25FD-649D-8001-27FB-71980B783F8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4DD49DC-9B3F-93B7-C8F0-F551EDE04A49}"/>
              </a:ext>
            </a:extLst>
          </p:cNvPr>
          <p:cNvSpPr>
            <a:spLocks noGrp="1"/>
          </p:cNvSpPr>
          <p:nvPr>
            <p:ph idx="1"/>
          </p:nvPr>
        </p:nvSpPr>
        <p:spPr/>
        <p:txBody>
          <a:bodyPr>
            <a:normAutofit fontScale="85000" lnSpcReduction="10000"/>
          </a:bodyPr>
          <a:lstStyle/>
          <a:p>
            <a:r>
              <a:rPr lang="en-US" sz="2200" dirty="0"/>
              <a:t>Participants will be able to identify childhood trauma and abuse and how that affects the child neurobiology of the developing brain</a:t>
            </a:r>
          </a:p>
          <a:p>
            <a:r>
              <a:rPr lang="en-US" sz="2200" dirty="0"/>
              <a:t>Participants will gain knowledge on ACE’s (Adverse Childhood Experiences) and how it impacts all areas of functioning throughout a persons life span (medical, social, psychological, and criminal justice) and puts individual’s at a greater risk for justice system involvement.</a:t>
            </a:r>
          </a:p>
          <a:p>
            <a:r>
              <a:rPr lang="en-US" sz="2200" dirty="0"/>
              <a:t>Participants will be able to better understand attention deficit hyper activity disorder and identify how it can present in youths with trauma</a:t>
            </a:r>
          </a:p>
          <a:p>
            <a:r>
              <a:rPr lang="en-US" sz="2200" dirty="0"/>
              <a:t>Participants will be able to describe methods law enforcement can interact with youths in a trauma informed way.</a:t>
            </a:r>
          </a:p>
        </p:txBody>
      </p:sp>
    </p:spTree>
    <p:extLst>
      <p:ext uri="{BB962C8B-B14F-4D97-AF65-F5344CB8AC3E}">
        <p14:creationId xmlns:p14="http://schemas.microsoft.com/office/powerpoint/2010/main" val="154156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14C4-A259-EE6D-61ED-5703AC6EDED1}"/>
              </a:ext>
            </a:extLst>
          </p:cNvPr>
          <p:cNvSpPr>
            <a:spLocks noGrp="1"/>
          </p:cNvSpPr>
          <p:nvPr>
            <p:ph type="title"/>
          </p:nvPr>
        </p:nvSpPr>
        <p:spPr/>
        <p:txBody>
          <a:bodyPr/>
          <a:lstStyle/>
          <a:p>
            <a:r>
              <a:rPr lang="en-US" dirty="0"/>
              <a:t>Attention Deficit Hyper Activity (ADAH)</a:t>
            </a:r>
          </a:p>
        </p:txBody>
      </p:sp>
      <p:sp>
        <p:nvSpPr>
          <p:cNvPr id="3" name="Content Placeholder 2">
            <a:extLst>
              <a:ext uri="{FF2B5EF4-FFF2-40B4-BE49-F238E27FC236}">
                <a16:creationId xmlns:a16="http://schemas.microsoft.com/office/drawing/2014/main" id="{E8C054A0-D429-1B32-304C-A06B2DD0B076}"/>
              </a:ext>
            </a:extLst>
          </p:cNvPr>
          <p:cNvSpPr>
            <a:spLocks noGrp="1"/>
          </p:cNvSpPr>
          <p:nvPr>
            <p:ph idx="1"/>
          </p:nvPr>
        </p:nvSpPr>
        <p:spPr/>
        <p:txBody>
          <a:bodyPr/>
          <a:lstStyle/>
          <a:p>
            <a:r>
              <a:rPr lang="en-US" dirty="0">
                <a:hlinkClick r:id="rId2"/>
              </a:rPr>
              <a:t>https://www.instagram.com/reel/Cvc-UjVtIVO/?igshid=MzRlODBiNWFlZA==</a:t>
            </a:r>
            <a:endParaRPr lang="en-US" dirty="0"/>
          </a:p>
          <a:p>
            <a:endParaRPr lang="en-US" dirty="0"/>
          </a:p>
        </p:txBody>
      </p:sp>
    </p:spTree>
    <p:extLst>
      <p:ext uri="{BB962C8B-B14F-4D97-AF65-F5344CB8AC3E}">
        <p14:creationId xmlns:p14="http://schemas.microsoft.com/office/powerpoint/2010/main" val="257737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9A2E-6EAC-F2FB-8689-4E0F22662485}"/>
              </a:ext>
            </a:extLst>
          </p:cNvPr>
          <p:cNvSpPr>
            <a:spLocks noGrp="1"/>
          </p:cNvSpPr>
          <p:nvPr>
            <p:ph type="title"/>
          </p:nvPr>
        </p:nvSpPr>
        <p:spPr/>
        <p:txBody>
          <a:bodyPr/>
          <a:lstStyle/>
          <a:p>
            <a:r>
              <a:rPr lang="en-US" dirty="0"/>
              <a:t>What is Attention Hyper Activity Disorder (ADHD)</a:t>
            </a:r>
          </a:p>
        </p:txBody>
      </p:sp>
      <p:sp>
        <p:nvSpPr>
          <p:cNvPr id="3" name="Content Placeholder 2">
            <a:extLst>
              <a:ext uri="{FF2B5EF4-FFF2-40B4-BE49-F238E27FC236}">
                <a16:creationId xmlns:a16="http://schemas.microsoft.com/office/drawing/2014/main" id="{DFC3634E-24AD-A6EF-0B1C-35998A1605EB}"/>
              </a:ext>
            </a:extLst>
          </p:cNvPr>
          <p:cNvSpPr>
            <a:spLocks noGrp="1"/>
          </p:cNvSpPr>
          <p:nvPr>
            <p:ph idx="1"/>
          </p:nvPr>
        </p:nvSpPr>
        <p:spPr/>
        <p:txBody>
          <a:bodyPr/>
          <a:lstStyle/>
          <a:p>
            <a:r>
              <a:rPr lang="en-US" dirty="0"/>
              <a:t>ADHD affects the prefrontal cortex, the “human” part of our brains responsible for executive functioning</a:t>
            </a:r>
          </a:p>
          <a:p>
            <a:r>
              <a:rPr lang="en-US" dirty="0"/>
              <a:t>ADHD also affects the “mammalian” part of our brains which regulates emotions memory and behaviors. </a:t>
            </a:r>
          </a:p>
          <a:p>
            <a:pPr lvl="1" fontAlgn="base">
              <a:spcBef>
                <a:spcPts val="0"/>
              </a:spcBef>
            </a:pPr>
            <a:endParaRPr lang="en-US" b="0" i="0" u="none" strike="noStrike" dirty="0">
              <a:solidFill>
                <a:srgbClr val="595959"/>
              </a:solidFill>
              <a:effectLst/>
            </a:endParaRPr>
          </a:p>
          <a:p>
            <a:pPr lvl="1" fontAlgn="base">
              <a:spcBef>
                <a:spcPts val="0"/>
              </a:spcBef>
            </a:pPr>
            <a:r>
              <a:rPr lang="en-US" b="0" i="0" u="none" strike="noStrike" dirty="0">
                <a:solidFill>
                  <a:srgbClr val="595959"/>
                </a:solidFill>
                <a:effectLst/>
              </a:rPr>
              <a:t>Often fidgets with or taps hands, feet, squirms in seat</a:t>
            </a:r>
          </a:p>
          <a:p>
            <a:pPr lvl="1" fontAlgn="base">
              <a:spcBef>
                <a:spcPts val="0"/>
              </a:spcBef>
            </a:pPr>
            <a:r>
              <a:rPr lang="en-US" b="0" i="0" u="none" strike="noStrike" dirty="0">
                <a:solidFill>
                  <a:srgbClr val="595959"/>
                </a:solidFill>
                <a:effectLst/>
              </a:rPr>
              <a:t>Often leaves seat in situations when remaining seated is expected</a:t>
            </a:r>
          </a:p>
          <a:p>
            <a:pPr lvl="1" fontAlgn="base">
              <a:spcBef>
                <a:spcPts val="0"/>
              </a:spcBef>
            </a:pPr>
            <a:r>
              <a:rPr lang="en-US" b="0" i="0" u="none" strike="noStrike" dirty="0">
                <a:solidFill>
                  <a:srgbClr val="595959"/>
                </a:solidFill>
                <a:effectLst/>
              </a:rPr>
              <a:t>Often runs about or calm in situations where it is inappropriate</a:t>
            </a:r>
          </a:p>
          <a:p>
            <a:pPr lvl="1" fontAlgn="base">
              <a:spcBef>
                <a:spcPts val="0"/>
              </a:spcBef>
            </a:pPr>
            <a:r>
              <a:rPr lang="en-US" b="0" i="0" u="none" strike="noStrike" dirty="0">
                <a:solidFill>
                  <a:srgbClr val="595959"/>
                </a:solidFill>
                <a:effectLst/>
              </a:rPr>
              <a:t>Often unable to unable to play or engage in leisure activities quietly</a:t>
            </a:r>
          </a:p>
          <a:p>
            <a:pPr lvl="1" fontAlgn="base">
              <a:spcBef>
                <a:spcPts val="0"/>
              </a:spcBef>
            </a:pPr>
            <a:r>
              <a:rPr lang="en-US" b="0" i="0" u="none" strike="noStrike" dirty="0">
                <a:solidFill>
                  <a:srgbClr val="595959"/>
                </a:solidFill>
                <a:effectLst/>
              </a:rPr>
              <a:t>Often “on the go” acting as if “driven by a motor”</a:t>
            </a:r>
          </a:p>
          <a:p>
            <a:endParaRPr lang="en-US" dirty="0"/>
          </a:p>
        </p:txBody>
      </p:sp>
    </p:spTree>
    <p:extLst>
      <p:ext uri="{BB962C8B-B14F-4D97-AF65-F5344CB8AC3E}">
        <p14:creationId xmlns:p14="http://schemas.microsoft.com/office/powerpoint/2010/main" val="231948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F44D-1934-1537-8FBD-49D3BA462938}"/>
              </a:ext>
            </a:extLst>
          </p:cNvPr>
          <p:cNvSpPr>
            <a:spLocks noGrp="1"/>
          </p:cNvSpPr>
          <p:nvPr>
            <p:ph type="title"/>
          </p:nvPr>
        </p:nvSpPr>
        <p:spPr/>
        <p:txBody>
          <a:bodyPr/>
          <a:lstStyle/>
          <a:p>
            <a:r>
              <a:rPr lang="en-US" dirty="0"/>
              <a:t>ADHD</a:t>
            </a:r>
          </a:p>
        </p:txBody>
      </p:sp>
      <p:sp>
        <p:nvSpPr>
          <p:cNvPr id="3" name="Content Placeholder 2">
            <a:extLst>
              <a:ext uri="{FF2B5EF4-FFF2-40B4-BE49-F238E27FC236}">
                <a16:creationId xmlns:a16="http://schemas.microsoft.com/office/drawing/2014/main" id="{9BCF4D7D-80F5-8C65-732A-474652924DB5}"/>
              </a:ext>
            </a:extLst>
          </p:cNvPr>
          <p:cNvSpPr>
            <a:spLocks noGrp="1"/>
          </p:cNvSpPr>
          <p:nvPr>
            <p:ph idx="1"/>
          </p:nvPr>
        </p:nvSpPr>
        <p:spPr/>
        <p:txBody>
          <a:bodyPr>
            <a:normAutofit fontScale="92500" lnSpcReduction="10000"/>
          </a:bodyPr>
          <a:lstStyle/>
          <a:p>
            <a:pPr rtl="0" fontAlgn="base">
              <a:spcBef>
                <a:spcPts val="0"/>
              </a:spcBef>
              <a:spcAft>
                <a:spcPts val="0"/>
              </a:spcAft>
              <a:buFont typeface="Arial" panose="020B0604020202020204" pitchFamily="34" charset="0"/>
              <a:buChar char="•"/>
            </a:pPr>
            <a:r>
              <a:rPr lang="en-US" sz="3600" b="0" i="0" u="none" strike="noStrike" dirty="0">
                <a:solidFill>
                  <a:srgbClr val="595959"/>
                </a:solidFill>
                <a:effectLst/>
              </a:rPr>
              <a:t>Often talks excessively</a:t>
            </a:r>
          </a:p>
          <a:p>
            <a:pPr rtl="0" fontAlgn="base">
              <a:spcBef>
                <a:spcPts val="0"/>
              </a:spcBef>
              <a:spcAft>
                <a:spcPts val="0"/>
              </a:spcAft>
              <a:buFont typeface="Arial" panose="020B0604020202020204" pitchFamily="34" charset="0"/>
              <a:buChar char="•"/>
            </a:pPr>
            <a:r>
              <a:rPr lang="en-US" sz="3600" b="0" i="0" u="none" strike="noStrike" dirty="0">
                <a:solidFill>
                  <a:srgbClr val="595959"/>
                </a:solidFill>
                <a:effectLst/>
              </a:rPr>
              <a:t>Often blurts out an answer before a question has been completed</a:t>
            </a:r>
          </a:p>
          <a:p>
            <a:pPr rtl="0" fontAlgn="base">
              <a:spcBef>
                <a:spcPts val="0"/>
              </a:spcBef>
              <a:spcAft>
                <a:spcPts val="0"/>
              </a:spcAft>
              <a:buFont typeface="Arial" panose="020B0604020202020204" pitchFamily="34" charset="0"/>
              <a:buChar char="•"/>
            </a:pPr>
            <a:r>
              <a:rPr lang="en-US" sz="3600" b="0" i="0" u="none" strike="noStrike" dirty="0">
                <a:solidFill>
                  <a:srgbClr val="595959"/>
                </a:solidFill>
                <a:effectLst/>
              </a:rPr>
              <a:t>Often has difficulty waiting their turn</a:t>
            </a:r>
          </a:p>
          <a:p>
            <a:pPr rtl="0" fontAlgn="base">
              <a:spcBef>
                <a:spcPts val="0"/>
              </a:spcBef>
              <a:spcAft>
                <a:spcPts val="1200"/>
              </a:spcAft>
              <a:buFont typeface="Arial" panose="020B0604020202020204" pitchFamily="34" charset="0"/>
              <a:buChar char="•"/>
            </a:pPr>
            <a:r>
              <a:rPr lang="en-US" sz="3600" b="0" i="0" u="none" strike="noStrike" dirty="0">
                <a:solidFill>
                  <a:srgbClr val="595959"/>
                </a:solidFill>
                <a:effectLst/>
              </a:rPr>
              <a:t>Often interrupts on intrudes on others (butts into conversations, games, activities)</a:t>
            </a:r>
          </a:p>
          <a:p>
            <a:endParaRPr lang="en-US" dirty="0"/>
          </a:p>
        </p:txBody>
      </p:sp>
    </p:spTree>
    <p:extLst>
      <p:ext uri="{BB962C8B-B14F-4D97-AF65-F5344CB8AC3E}">
        <p14:creationId xmlns:p14="http://schemas.microsoft.com/office/powerpoint/2010/main" val="378524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C339-1FC1-1036-D8B5-176A0D2086A5}"/>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99F50CD-CC06-3182-78D1-55A6A6579F86}"/>
              </a:ext>
            </a:extLst>
          </p:cNvPr>
          <p:cNvSpPr>
            <a:spLocks noGrp="1"/>
          </p:cNvSpPr>
          <p:nvPr>
            <p:ph idx="1"/>
          </p:nvPr>
        </p:nvSpPr>
        <p:spPr/>
        <p:txBody>
          <a:bodyPr/>
          <a:lstStyle/>
          <a:p>
            <a:r>
              <a:rPr lang="en-US" dirty="0"/>
              <a:t>Blinking </a:t>
            </a:r>
          </a:p>
        </p:txBody>
      </p:sp>
    </p:spTree>
    <p:extLst>
      <p:ext uri="{BB962C8B-B14F-4D97-AF65-F5344CB8AC3E}">
        <p14:creationId xmlns:p14="http://schemas.microsoft.com/office/powerpoint/2010/main" val="179037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A8FC-7A6D-EF69-E6E8-22BFE07EF9C5}"/>
              </a:ext>
            </a:extLst>
          </p:cNvPr>
          <p:cNvSpPr>
            <a:spLocks noGrp="1"/>
          </p:cNvSpPr>
          <p:nvPr>
            <p:ph type="title"/>
          </p:nvPr>
        </p:nvSpPr>
        <p:spPr/>
        <p:txBody>
          <a:bodyPr/>
          <a:lstStyle/>
          <a:p>
            <a:r>
              <a:rPr lang="en-US" dirty="0"/>
              <a:t>Trauma and Childhood Brain Development</a:t>
            </a:r>
          </a:p>
        </p:txBody>
      </p:sp>
      <p:sp>
        <p:nvSpPr>
          <p:cNvPr id="3" name="Content Placeholder 2">
            <a:extLst>
              <a:ext uri="{FF2B5EF4-FFF2-40B4-BE49-F238E27FC236}">
                <a16:creationId xmlns:a16="http://schemas.microsoft.com/office/drawing/2014/main" id="{D6AAE051-8111-5010-B0CA-74CA07BDF0AB}"/>
              </a:ext>
            </a:extLst>
          </p:cNvPr>
          <p:cNvSpPr>
            <a:spLocks noGrp="1"/>
          </p:cNvSpPr>
          <p:nvPr>
            <p:ph idx="1"/>
          </p:nvPr>
        </p:nvSpPr>
        <p:spPr/>
        <p:txBody>
          <a:bodyPr/>
          <a:lstStyle/>
          <a:p>
            <a:r>
              <a:rPr lang="en-US" dirty="0">
                <a:hlinkClick r:id="rId2"/>
              </a:rPr>
              <a:t>https://www.tiktok.com/@mindbrainbodylab/video/7138822535709232426?is_from_webapp=1&amp;sender_device=pc&amp;web_id=7304316798345905710</a:t>
            </a:r>
            <a:endParaRPr lang="en-US" dirty="0"/>
          </a:p>
          <a:p>
            <a:endParaRPr lang="en-US" dirty="0"/>
          </a:p>
        </p:txBody>
      </p:sp>
    </p:spTree>
    <p:extLst>
      <p:ext uri="{BB962C8B-B14F-4D97-AF65-F5344CB8AC3E}">
        <p14:creationId xmlns:p14="http://schemas.microsoft.com/office/powerpoint/2010/main" val="298245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843B-91CC-1627-B61C-29A5B15837DC}"/>
              </a:ext>
            </a:extLst>
          </p:cNvPr>
          <p:cNvSpPr>
            <a:spLocks noGrp="1"/>
          </p:cNvSpPr>
          <p:nvPr>
            <p:ph type="title"/>
          </p:nvPr>
        </p:nvSpPr>
        <p:spPr>
          <a:xfrm>
            <a:off x="691047" y="411778"/>
            <a:ext cx="10515600" cy="1325563"/>
          </a:xfrm>
        </p:spPr>
        <p:txBody>
          <a:bodyPr/>
          <a:lstStyle/>
          <a:p>
            <a:r>
              <a:rPr lang="en-US" dirty="0"/>
              <a:t>Top Down Bottom up  </a:t>
            </a:r>
          </a:p>
        </p:txBody>
      </p:sp>
      <p:sp>
        <p:nvSpPr>
          <p:cNvPr id="3" name="Content Placeholder 2">
            <a:extLst>
              <a:ext uri="{FF2B5EF4-FFF2-40B4-BE49-F238E27FC236}">
                <a16:creationId xmlns:a16="http://schemas.microsoft.com/office/drawing/2014/main" id="{D47A0432-0628-E25E-82BF-560252F53E13}"/>
              </a:ext>
            </a:extLst>
          </p:cNvPr>
          <p:cNvSpPr>
            <a:spLocks noGrp="1"/>
          </p:cNvSpPr>
          <p:nvPr>
            <p:ph idx="1"/>
          </p:nvPr>
        </p:nvSpPr>
        <p:spPr/>
        <p:txBody>
          <a:bodyPr/>
          <a:lstStyle/>
          <a:p>
            <a:endParaRPr lang="en-US" dirty="0"/>
          </a:p>
          <a:p>
            <a:endParaRPr lang="en-US" dirty="0"/>
          </a:p>
        </p:txBody>
      </p:sp>
      <p:pic>
        <p:nvPicPr>
          <p:cNvPr id="4098" name="Picture 2">
            <a:extLst>
              <a:ext uri="{FF2B5EF4-FFF2-40B4-BE49-F238E27FC236}">
                <a16:creationId xmlns:a16="http://schemas.microsoft.com/office/drawing/2014/main" id="{54E813A5-F09E-9539-ACDC-360E64B29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47" y="13716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76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BE3E-74C1-EC8B-D85D-13F5959449B4}"/>
              </a:ext>
            </a:extLst>
          </p:cNvPr>
          <p:cNvSpPr>
            <a:spLocks noGrp="1"/>
          </p:cNvSpPr>
          <p:nvPr>
            <p:ph type="title"/>
          </p:nvPr>
        </p:nvSpPr>
        <p:spPr/>
        <p:txBody>
          <a:bodyPr/>
          <a:lstStyle/>
          <a:p>
            <a:r>
              <a:rPr lang="en-US" dirty="0"/>
              <a:t>Direct vs indirect messaging</a:t>
            </a:r>
          </a:p>
        </p:txBody>
      </p:sp>
      <p:sp>
        <p:nvSpPr>
          <p:cNvPr id="3" name="Content Placeholder 2">
            <a:extLst>
              <a:ext uri="{FF2B5EF4-FFF2-40B4-BE49-F238E27FC236}">
                <a16:creationId xmlns:a16="http://schemas.microsoft.com/office/drawing/2014/main" id="{4145F249-1763-C880-025B-D507AA588F6E}"/>
              </a:ext>
            </a:extLst>
          </p:cNvPr>
          <p:cNvSpPr>
            <a:spLocks noGrp="1"/>
          </p:cNvSpPr>
          <p:nvPr>
            <p:ph idx="1"/>
          </p:nvPr>
        </p:nvSpPr>
        <p:spPr/>
        <p:txBody>
          <a:bodyPr/>
          <a:lstStyle/>
          <a:p>
            <a:r>
              <a:rPr lang="en-US" dirty="0"/>
              <a:t>Direct verbal communication. Direct verbal messaging processes through frontal lobe</a:t>
            </a:r>
          </a:p>
          <a:p>
            <a:r>
              <a:rPr lang="en-US" dirty="0"/>
              <a:t>Indirect messaging is processed thought the emotional center and the brain stem. This is all the other types of communication, tone, body language, volume, facial expression </a:t>
            </a:r>
            <a:r>
              <a:rPr lang="en-US" dirty="0" err="1"/>
              <a:t>etc</a:t>
            </a:r>
            <a:endParaRPr lang="en-US" dirty="0"/>
          </a:p>
          <a:p>
            <a:r>
              <a:rPr lang="en-US" dirty="0"/>
              <a:t>When a person is experiencing a trauma response, they are operating primarily from their emotional center and brain stem.  </a:t>
            </a:r>
          </a:p>
        </p:txBody>
      </p:sp>
    </p:spTree>
    <p:extLst>
      <p:ext uri="{BB962C8B-B14F-4D97-AF65-F5344CB8AC3E}">
        <p14:creationId xmlns:p14="http://schemas.microsoft.com/office/powerpoint/2010/main" val="103246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D895-1A9B-FA43-D4C4-7AD4DC2EA1DC}"/>
              </a:ext>
            </a:extLst>
          </p:cNvPr>
          <p:cNvSpPr>
            <a:spLocks noGrp="1"/>
          </p:cNvSpPr>
          <p:nvPr>
            <p:ph type="title"/>
          </p:nvPr>
        </p:nvSpPr>
        <p:spPr/>
        <p:txBody>
          <a:bodyPr/>
          <a:lstStyle/>
          <a:p>
            <a:r>
              <a:rPr lang="en-US" dirty="0"/>
              <a:t>Bottom up approaches </a:t>
            </a:r>
          </a:p>
        </p:txBody>
      </p:sp>
      <p:sp>
        <p:nvSpPr>
          <p:cNvPr id="3" name="Content Placeholder 2">
            <a:extLst>
              <a:ext uri="{FF2B5EF4-FFF2-40B4-BE49-F238E27FC236}">
                <a16:creationId xmlns:a16="http://schemas.microsoft.com/office/drawing/2014/main" id="{CE6BE6C2-C251-8600-CACA-957B5FDC9E47}"/>
              </a:ext>
            </a:extLst>
          </p:cNvPr>
          <p:cNvSpPr>
            <a:spLocks noGrp="1"/>
          </p:cNvSpPr>
          <p:nvPr>
            <p:ph idx="1"/>
          </p:nvPr>
        </p:nvSpPr>
        <p:spPr/>
        <p:txBody>
          <a:bodyPr>
            <a:normAutofit lnSpcReduction="10000"/>
          </a:bodyPr>
          <a:lstStyle/>
          <a:p>
            <a:r>
              <a:rPr lang="en-US" dirty="0"/>
              <a:t>Breathing</a:t>
            </a:r>
          </a:p>
          <a:p>
            <a:r>
              <a:rPr lang="en-US" dirty="0"/>
              <a:t>Water</a:t>
            </a:r>
          </a:p>
          <a:p>
            <a:r>
              <a:rPr lang="en-US" dirty="0"/>
              <a:t>Soft tone of voice</a:t>
            </a:r>
          </a:p>
          <a:p>
            <a:r>
              <a:rPr lang="en-US" dirty="0"/>
              <a:t>Soft posture</a:t>
            </a:r>
          </a:p>
          <a:p>
            <a:r>
              <a:rPr lang="en-US" dirty="0"/>
              <a:t>Hearing and validation of emotions</a:t>
            </a:r>
          </a:p>
          <a:p>
            <a:r>
              <a:rPr lang="en-US" dirty="0"/>
              <a:t>Sensory input or elimination </a:t>
            </a:r>
          </a:p>
          <a:p>
            <a:r>
              <a:rPr lang="en-US" dirty="0"/>
              <a:t>grounding exercises- smells, tastes sights sounds touch</a:t>
            </a:r>
          </a:p>
          <a:p>
            <a:r>
              <a:rPr lang="en-US" dirty="0"/>
              <a:t>Trauma stored in body and emotion center of brain</a:t>
            </a:r>
          </a:p>
          <a:p>
            <a:r>
              <a:rPr lang="en-US" dirty="0"/>
              <a:t>Predictability, Safety, and Control</a:t>
            </a:r>
          </a:p>
          <a:p>
            <a:endParaRPr lang="en-US" dirty="0"/>
          </a:p>
        </p:txBody>
      </p:sp>
    </p:spTree>
    <p:extLst>
      <p:ext uri="{BB962C8B-B14F-4D97-AF65-F5344CB8AC3E}">
        <p14:creationId xmlns:p14="http://schemas.microsoft.com/office/powerpoint/2010/main" val="329476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0726-8C33-783E-CCE4-6FD808618A34}"/>
              </a:ext>
            </a:extLst>
          </p:cNvPr>
          <p:cNvSpPr>
            <a:spLocks noGrp="1"/>
          </p:cNvSpPr>
          <p:nvPr>
            <p:ph type="title"/>
          </p:nvPr>
        </p:nvSpPr>
        <p:spPr/>
        <p:txBody>
          <a:bodyPr/>
          <a:lstStyle/>
          <a:p>
            <a:r>
              <a:rPr lang="en-US" dirty="0"/>
              <a:t>Increase bottom up interventions for children</a:t>
            </a:r>
          </a:p>
        </p:txBody>
      </p:sp>
      <p:sp>
        <p:nvSpPr>
          <p:cNvPr id="3" name="Content Placeholder 2">
            <a:extLst>
              <a:ext uri="{FF2B5EF4-FFF2-40B4-BE49-F238E27FC236}">
                <a16:creationId xmlns:a16="http://schemas.microsoft.com/office/drawing/2014/main" id="{2904CA5E-6C60-FF0F-37AC-6B619599127B}"/>
              </a:ext>
            </a:extLst>
          </p:cNvPr>
          <p:cNvSpPr>
            <a:spLocks noGrp="1"/>
          </p:cNvSpPr>
          <p:nvPr>
            <p:ph idx="1"/>
          </p:nvPr>
        </p:nvSpPr>
        <p:spPr/>
        <p:txBody>
          <a:bodyPr>
            <a:normAutofit/>
          </a:bodyPr>
          <a:lstStyle/>
          <a:p>
            <a:r>
              <a:rPr lang="en-US" dirty="0"/>
              <a:t>War heads (strong tasting)</a:t>
            </a:r>
          </a:p>
          <a:p>
            <a:r>
              <a:rPr lang="en-US" dirty="0"/>
              <a:t>Playdough</a:t>
            </a:r>
          </a:p>
          <a:p>
            <a:r>
              <a:rPr lang="en-US" dirty="0"/>
              <a:t>Muscle tension (wall sits, planks)</a:t>
            </a:r>
          </a:p>
          <a:p>
            <a:r>
              <a:rPr lang="en-US" dirty="0"/>
              <a:t>Smells (essential oils on cotton swab)</a:t>
            </a:r>
          </a:p>
          <a:p>
            <a:r>
              <a:rPr lang="en-US" dirty="0"/>
              <a:t>Playfulness/Humor</a:t>
            </a:r>
          </a:p>
        </p:txBody>
      </p:sp>
    </p:spTree>
    <p:extLst>
      <p:ext uri="{BB962C8B-B14F-4D97-AF65-F5344CB8AC3E}">
        <p14:creationId xmlns:p14="http://schemas.microsoft.com/office/powerpoint/2010/main" val="162629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448E-FFAA-1AF3-7BD0-BD3F9EB56480}"/>
              </a:ext>
            </a:extLst>
          </p:cNvPr>
          <p:cNvSpPr>
            <a:spLocks noGrp="1"/>
          </p:cNvSpPr>
          <p:nvPr>
            <p:ph type="title"/>
          </p:nvPr>
        </p:nvSpPr>
        <p:spPr/>
        <p:txBody>
          <a:bodyPr/>
          <a:lstStyle/>
          <a:p>
            <a:r>
              <a:rPr lang="en-US" dirty="0"/>
              <a:t>Decrease top down interventions</a:t>
            </a:r>
          </a:p>
        </p:txBody>
      </p:sp>
      <p:sp>
        <p:nvSpPr>
          <p:cNvPr id="3" name="Content Placeholder 2">
            <a:extLst>
              <a:ext uri="{FF2B5EF4-FFF2-40B4-BE49-F238E27FC236}">
                <a16:creationId xmlns:a16="http://schemas.microsoft.com/office/drawing/2014/main" id="{0C79E0D6-6C80-6877-812C-2AE0D17315A0}"/>
              </a:ext>
            </a:extLst>
          </p:cNvPr>
          <p:cNvSpPr>
            <a:spLocks noGrp="1"/>
          </p:cNvSpPr>
          <p:nvPr>
            <p:ph idx="1"/>
          </p:nvPr>
        </p:nvSpPr>
        <p:spPr/>
        <p:txBody>
          <a:bodyPr/>
          <a:lstStyle/>
          <a:p>
            <a:r>
              <a:rPr lang="en-US" dirty="0"/>
              <a:t>Limit talking </a:t>
            </a:r>
          </a:p>
          <a:p>
            <a:r>
              <a:rPr lang="en-US" dirty="0"/>
              <a:t>Increase silence</a:t>
            </a:r>
          </a:p>
          <a:p>
            <a:r>
              <a:rPr lang="en-US" dirty="0"/>
              <a:t>Short declarative sentences</a:t>
            </a:r>
          </a:p>
          <a:p>
            <a:r>
              <a:rPr lang="en-US" dirty="0"/>
              <a:t>Ask permission when ever you can</a:t>
            </a:r>
          </a:p>
          <a:p>
            <a:r>
              <a:rPr lang="en-US" dirty="0"/>
              <a:t>Explain what you are doing or going to do or what will happen next</a:t>
            </a:r>
          </a:p>
          <a:p>
            <a:endParaRPr lang="en-US" dirty="0"/>
          </a:p>
        </p:txBody>
      </p:sp>
    </p:spTree>
    <p:extLst>
      <p:ext uri="{BB962C8B-B14F-4D97-AF65-F5344CB8AC3E}">
        <p14:creationId xmlns:p14="http://schemas.microsoft.com/office/powerpoint/2010/main" val="157565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BA1F-92A1-C73D-F6CF-B11FD2C46E75}"/>
              </a:ext>
            </a:extLst>
          </p:cNvPr>
          <p:cNvSpPr>
            <a:spLocks noGrp="1"/>
          </p:cNvSpPr>
          <p:nvPr>
            <p:ph type="title"/>
          </p:nvPr>
        </p:nvSpPr>
        <p:spPr/>
        <p:txBody>
          <a:bodyPr>
            <a:normAutofit fontScale="90000"/>
          </a:bodyPr>
          <a:lstStyle/>
          <a:p>
            <a:r>
              <a:rPr lang="en-US" dirty="0"/>
              <a:t>What are some examples of possible childhood trauma</a:t>
            </a:r>
            <a:br>
              <a:rPr lang="en-US" dirty="0"/>
            </a:br>
            <a:endParaRPr lang="en-US" dirty="0"/>
          </a:p>
        </p:txBody>
      </p:sp>
      <p:sp>
        <p:nvSpPr>
          <p:cNvPr id="3" name="Content Placeholder 2">
            <a:extLst>
              <a:ext uri="{FF2B5EF4-FFF2-40B4-BE49-F238E27FC236}">
                <a16:creationId xmlns:a16="http://schemas.microsoft.com/office/drawing/2014/main" id="{DB11B2D1-6F3A-4669-E479-603FEFE29BBD}"/>
              </a:ext>
            </a:extLst>
          </p:cNvPr>
          <p:cNvSpPr>
            <a:spLocks noGrp="1"/>
          </p:cNvSpPr>
          <p:nvPr>
            <p:ph idx="1"/>
          </p:nvPr>
        </p:nvSpPr>
        <p:spPr>
          <a:xfrm>
            <a:off x="838200" y="1825625"/>
            <a:ext cx="10515600" cy="4667250"/>
          </a:xfrm>
        </p:spPr>
        <p:txBody>
          <a:bodyPr>
            <a:normAutofit fontScale="55000" lnSpcReduction="20000"/>
          </a:bodyPr>
          <a:lstStyle/>
          <a:p>
            <a:r>
              <a:rPr lang="en-US" sz="3800" dirty="0"/>
              <a:t>Divorce</a:t>
            </a:r>
          </a:p>
          <a:p>
            <a:r>
              <a:rPr lang="en-US" sz="3800" dirty="0"/>
              <a:t>Bulling</a:t>
            </a:r>
          </a:p>
          <a:p>
            <a:r>
              <a:rPr lang="en-US" sz="3800" dirty="0"/>
              <a:t>Abuse (sexual, physical, emotional, verbal)</a:t>
            </a:r>
          </a:p>
          <a:p>
            <a:r>
              <a:rPr lang="en-US" sz="3800" dirty="0"/>
              <a:t>Parental/Caregiver MH/SA</a:t>
            </a:r>
          </a:p>
          <a:p>
            <a:r>
              <a:rPr lang="en-US" sz="3800" dirty="0"/>
              <a:t>Parental/Caregiver incarceration </a:t>
            </a:r>
          </a:p>
          <a:p>
            <a:r>
              <a:rPr lang="en-US" sz="3800" dirty="0"/>
              <a:t>Neglect</a:t>
            </a:r>
          </a:p>
          <a:p>
            <a:r>
              <a:rPr lang="en-US" sz="3800" dirty="0"/>
              <a:t>Multiple foster homes</a:t>
            </a:r>
          </a:p>
          <a:p>
            <a:r>
              <a:rPr lang="en-US" sz="3800" dirty="0"/>
              <a:t>Poverty</a:t>
            </a:r>
          </a:p>
          <a:p>
            <a:r>
              <a:rPr lang="en-US" sz="3800" dirty="0"/>
              <a:t>Exposure to violence</a:t>
            </a:r>
          </a:p>
          <a:p>
            <a:r>
              <a:rPr lang="en-US" sz="3800" dirty="0"/>
              <a:t>Exposure to sexual experiences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636908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A4DD-39DA-5A68-4E1D-53AC949C6FF0}"/>
              </a:ext>
            </a:extLst>
          </p:cNvPr>
          <p:cNvSpPr>
            <a:spLocks noGrp="1"/>
          </p:cNvSpPr>
          <p:nvPr>
            <p:ph type="title"/>
          </p:nvPr>
        </p:nvSpPr>
        <p:spPr/>
        <p:txBody>
          <a:bodyPr/>
          <a:lstStyle/>
          <a:p>
            <a:r>
              <a:rPr lang="en-US" dirty="0"/>
              <a:t>Trauma and Children</a:t>
            </a:r>
          </a:p>
        </p:txBody>
      </p:sp>
      <p:pic>
        <p:nvPicPr>
          <p:cNvPr id="3074" name="Picture 2">
            <a:extLst>
              <a:ext uri="{FF2B5EF4-FFF2-40B4-BE49-F238E27FC236}">
                <a16:creationId xmlns:a16="http://schemas.microsoft.com/office/drawing/2014/main" id="{945AF1F4-6C80-E2A5-85A9-8DCACAC23E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47139" y="2740463"/>
            <a:ext cx="6242034" cy="314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6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E86E-6EC1-ECAD-450F-6DCB6341F34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E347920-0849-1920-7C23-F287D021ECA5}"/>
              </a:ext>
            </a:extLst>
          </p:cNvPr>
          <p:cNvSpPr>
            <a:spLocks noGrp="1"/>
          </p:cNvSpPr>
          <p:nvPr>
            <p:ph idx="1"/>
          </p:nvPr>
        </p:nvSpPr>
        <p:spPr/>
        <p:txBody>
          <a:bodyPr>
            <a:normAutofit/>
          </a:bodyPr>
          <a:lstStyle/>
          <a:p>
            <a:pPr marL="0" indent="0" algn="ctr">
              <a:buNone/>
            </a:pPr>
            <a:r>
              <a:rPr lang="en-US" sz="7200" dirty="0"/>
              <a:t>Questions???</a:t>
            </a:r>
          </a:p>
        </p:txBody>
      </p:sp>
    </p:spTree>
    <p:extLst>
      <p:ext uri="{BB962C8B-B14F-4D97-AF65-F5344CB8AC3E}">
        <p14:creationId xmlns:p14="http://schemas.microsoft.com/office/powerpoint/2010/main" val="143017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A570-5C98-89EF-C2C4-4389B8C5C115}"/>
              </a:ext>
            </a:extLst>
          </p:cNvPr>
          <p:cNvSpPr>
            <a:spLocks noGrp="1"/>
          </p:cNvSpPr>
          <p:nvPr>
            <p:ph type="title"/>
          </p:nvPr>
        </p:nvSpPr>
        <p:spPr/>
        <p:txBody>
          <a:bodyPr/>
          <a:lstStyle/>
          <a:p>
            <a:r>
              <a:rPr lang="en-US" dirty="0"/>
              <a:t>Types of abuse Typically Occurred in Childhood</a:t>
            </a:r>
          </a:p>
        </p:txBody>
      </p:sp>
      <p:sp>
        <p:nvSpPr>
          <p:cNvPr id="3" name="Content Placeholder 2">
            <a:extLst>
              <a:ext uri="{FF2B5EF4-FFF2-40B4-BE49-F238E27FC236}">
                <a16:creationId xmlns:a16="http://schemas.microsoft.com/office/drawing/2014/main" id="{F023D3C9-17FF-FB2C-1AF0-4C0D3B3A0FDE}"/>
              </a:ext>
            </a:extLst>
          </p:cNvPr>
          <p:cNvSpPr>
            <a:spLocks noGrp="1"/>
          </p:cNvSpPr>
          <p:nvPr>
            <p:ph idx="1"/>
          </p:nvPr>
        </p:nvSpPr>
        <p:spPr/>
        <p:txBody>
          <a:bodyPr/>
          <a:lstStyle/>
          <a:p>
            <a:r>
              <a:rPr lang="en-US" dirty="0"/>
              <a:t>Physical abuse</a:t>
            </a:r>
          </a:p>
          <a:p>
            <a:endParaRPr lang="en-US" dirty="0"/>
          </a:p>
          <a:p>
            <a:r>
              <a:rPr lang="en-US" dirty="0"/>
              <a:t>Sexual abuse</a:t>
            </a:r>
          </a:p>
          <a:p>
            <a:endParaRPr lang="en-US" dirty="0"/>
          </a:p>
          <a:p>
            <a:r>
              <a:rPr lang="en-US" dirty="0"/>
              <a:t>Emotional/mental abuse</a:t>
            </a:r>
          </a:p>
          <a:p>
            <a:endParaRPr lang="en-US" dirty="0"/>
          </a:p>
          <a:p>
            <a:r>
              <a:rPr lang="en-US" dirty="0"/>
              <a:t>Neglect</a:t>
            </a:r>
          </a:p>
        </p:txBody>
      </p:sp>
    </p:spTree>
    <p:extLst>
      <p:ext uri="{BB962C8B-B14F-4D97-AF65-F5344CB8AC3E}">
        <p14:creationId xmlns:p14="http://schemas.microsoft.com/office/powerpoint/2010/main" val="241182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E33D-9D3E-B965-F5E2-2D21D8D574FE}"/>
              </a:ext>
            </a:extLst>
          </p:cNvPr>
          <p:cNvSpPr>
            <a:spLocks noGrp="1"/>
          </p:cNvSpPr>
          <p:nvPr>
            <p:ph type="title"/>
          </p:nvPr>
        </p:nvSpPr>
        <p:spPr/>
        <p:txBody>
          <a:bodyPr/>
          <a:lstStyle/>
          <a:p>
            <a:r>
              <a:rPr lang="en-US" dirty="0"/>
              <a:t>What humans need for biological (species) survival</a:t>
            </a:r>
          </a:p>
        </p:txBody>
      </p:sp>
      <p:sp>
        <p:nvSpPr>
          <p:cNvPr id="3" name="Content Placeholder 2">
            <a:extLst>
              <a:ext uri="{FF2B5EF4-FFF2-40B4-BE49-F238E27FC236}">
                <a16:creationId xmlns:a16="http://schemas.microsoft.com/office/drawing/2014/main" id="{5D4EC76B-8D2F-2414-623B-3DB96067FC40}"/>
              </a:ext>
            </a:extLst>
          </p:cNvPr>
          <p:cNvSpPr>
            <a:spLocks noGrp="1"/>
          </p:cNvSpPr>
          <p:nvPr>
            <p:ph idx="1"/>
          </p:nvPr>
        </p:nvSpPr>
        <p:spPr/>
        <p:txBody>
          <a:bodyPr/>
          <a:lstStyle/>
          <a:p>
            <a:r>
              <a:rPr lang="en-US" dirty="0"/>
              <a:t>Food </a:t>
            </a:r>
          </a:p>
          <a:p>
            <a:r>
              <a:rPr lang="en-US" dirty="0"/>
              <a:t>Water</a:t>
            </a:r>
          </a:p>
          <a:p>
            <a:r>
              <a:rPr lang="en-US" dirty="0"/>
              <a:t>Shelter</a:t>
            </a:r>
          </a:p>
          <a:p>
            <a:r>
              <a:rPr lang="en-US" dirty="0"/>
              <a:t>Sex</a:t>
            </a:r>
          </a:p>
          <a:p>
            <a:r>
              <a:rPr lang="en-US" b="1" i="1" dirty="0"/>
              <a:t>Attachment</a:t>
            </a:r>
          </a:p>
        </p:txBody>
      </p:sp>
    </p:spTree>
    <p:extLst>
      <p:ext uri="{BB962C8B-B14F-4D97-AF65-F5344CB8AC3E}">
        <p14:creationId xmlns:p14="http://schemas.microsoft.com/office/powerpoint/2010/main" val="261381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3C99-BCBD-C2CA-11AF-181CFB89692B}"/>
              </a:ext>
            </a:extLst>
          </p:cNvPr>
          <p:cNvSpPr>
            <a:spLocks noGrp="1"/>
          </p:cNvSpPr>
          <p:nvPr>
            <p:ph type="title"/>
          </p:nvPr>
        </p:nvSpPr>
        <p:spPr/>
        <p:txBody>
          <a:bodyPr/>
          <a:lstStyle/>
          <a:p>
            <a:r>
              <a:rPr lang="en-US" dirty="0"/>
              <a:t>Attachment Harry Harlow Monkey Experiment</a:t>
            </a:r>
          </a:p>
        </p:txBody>
      </p:sp>
      <p:sp>
        <p:nvSpPr>
          <p:cNvPr id="3" name="Content Placeholder 2">
            <a:extLst>
              <a:ext uri="{FF2B5EF4-FFF2-40B4-BE49-F238E27FC236}">
                <a16:creationId xmlns:a16="http://schemas.microsoft.com/office/drawing/2014/main" id="{8720CAB5-E32A-7FCE-D59C-ACA9D610AB1C}"/>
              </a:ext>
            </a:extLst>
          </p:cNvPr>
          <p:cNvSpPr>
            <a:spLocks noGrp="1"/>
          </p:cNvSpPr>
          <p:nvPr>
            <p:ph idx="1"/>
          </p:nvPr>
        </p:nvSpPr>
        <p:spPr/>
        <p:txBody>
          <a:bodyPr/>
          <a:lstStyle/>
          <a:p>
            <a:r>
              <a:rPr lang="en-US" dirty="0">
                <a:hlinkClick r:id="rId2"/>
              </a:rPr>
              <a:t>https://youtu.be/9wmvZH5lX_U</a:t>
            </a:r>
            <a:endParaRPr lang="en-US" dirty="0"/>
          </a:p>
          <a:p>
            <a:endParaRPr lang="en-US" dirty="0"/>
          </a:p>
        </p:txBody>
      </p:sp>
    </p:spTree>
    <p:extLst>
      <p:ext uri="{BB962C8B-B14F-4D97-AF65-F5344CB8AC3E}">
        <p14:creationId xmlns:p14="http://schemas.microsoft.com/office/powerpoint/2010/main" val="270788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D100-9428-DFC1-7608-07AC2E34DF84}"/>
              </a:ext>
            </a:extLst>
          </p:cNvPr>
          <p:cNvSpPr>
            <a:spLocks noGrp="1"/>
          </p:cNvSpPr>
          <p:nvPr>
            <p:ph type="title"/>
          </p:nvPr>
        </p:nvSpPr>
        <p:spPr/>
        <p:txBody>
          <a:bodyPr/>
          <a:lstStyle/>
          <a:p>
            <a:r>
              <a:rPr lang="en-US" dirty="0"/>
              <a:t>Neglect</a:t>
            </a:r>
            <a:br>
              <a:rPr lang="en-US" dirty="0"/>
            </a:br>
            <a:r>
              <a:rPr lang="en-US" dirty="0"/>
              <a:t>Still Face Experiment</a:t>
            </a:r>
          </a:p>
        </p:txBody>
      </p:sp>
      <p:sp>
        <p:nvSpPr>
          <p:cNvPr id="3" name="Content Placeholder 2">
            <a:extLst>
              <a:ext uri="{FF2B5EF4-FFF2-40B4-BE49-F238E27FC236}">
                <a16:creationId xmlns:a16="http://schemas.microsoft.com/office/drawing/2014/main" id="{6A08F057-6F66-59CA-C555-DD47DF8667F6}"/>
              </a:ext>
            </a:extLst>
          </p:cNvPr>
          <p:cNvSpPr>
            <a:spLocks noGrp="1"/>
          </p:cNvSpPr>
          <p:nvPr>
            <p:ph idx="1"/>
          </p:nvPr>
        </p:nvSpPr>
        <p:spPr/>
        <p:txBody>
          <a:bodyPr/>
          <a:lstStyle/>
          <a:p>
            <a:r>
              <a:rPr lang="en-US" dirty="0">
                <a:hlinkClick r:id="rId2"/>
              </a:rPr>
              <a:t>https://youtu.be/FaiXi8KyzOQ?si=KAv-LUZH6HwZSo13</a:t>
            </a:r>
            <a:endParaRPr lang="en-US" dirty="0"/>
          </a:p>
          <a:p>
            <a:endParaRPr lang="en-US" dirty="0"/>
          </a:p>
        </p:txBody>
      </p:sp>
    </p:spTree>
    <p:extLst>
      <p:ext uri="{BB962C8B-B14F-4D97-AF65-F5344CB8AC3E}">
        <p14:creationId xmlns:p14="http://schemas.microsoft.com/office/powerpoint/2010/main" val="62005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1FD3-D4DA-000A-B9FE-2B4C488426B5}"/>
              </a:ext>
            </a:extLst>
          </p:cNvPr>
          <p:cNvSpPr>
            <a:spLocks noGrp="1"/>
          </p:cNvSpPr>
          <p:nvPr>
            <p:ph type="title"/>
          </p:nvPr>
        </p:nvSpPr>
        <p:spPr/>
        <p:txBody>
          <a:bodyPr/>
          <a:lstStyle/>
          <a:p>
            <a:r>
              <a:rPr lang="en-US" b="0" i="0" dirty="0">
                <a:solidFill>
                  <a:srgbClr val="2C2D30"/>
                </a:solidFill>
                <a:effectLst/>
                <a:latin typeface="Proxima Nova Semi Bold"/>
              </a:rPr>
              <a:t>The neocortex (review)</a:t>
            </a:r>
            <a:br>
              <a:rPr lang="en-US" b="0" i="0" dirty="0">
                <a:solidFill>
                  <a:srgbClr val="2C2D30"/>
                </a:solidFill>
                <a:effectLst/>
                <a:latin typeface="Proxima Nova Semi Bold"/>
              </a:rPr>
            </a:br>
            <a:endParaRPr lang="en-US" dirty="0"/>
          </a:p>
        </p:txBody>
      </p:sp>
      <p:sp>
        <p:nvSpPr>
          <p:cNvPr id="3" name="Content Placeholder 2">
            <a:extLst>
              <a:ext uri="{FF2B5EF4-FFF2-40B4-BE49-F238E27FC236}">
                <a16:creationId xmlns:a16="http://schemas.microsoft.com/office/drawing/2014/main" id="{F8F16BA8-2C46-A6AB-3546-816D6D7B9084}"/>
              </a:ext>
            </a:extLst>
          </p:cNvPr>
          <p:cNvSpPr>
            <a:spLocks noGrp="1"/>
          </p:cNvSpPr>
          <p:nvPr>
            <p:ph idx="1"/>
          </p:nvPr>
        </p:nvSpPr>
        <p:spPr/>
        <p:txBody>
          <a:bodyPr>
            <a:normAutofit fontScale="92500" lnSpcReduction="10000"/>
          </a:bodyPr>
          <a:lstStyle/>
          <a:p>
            <a:r>
              <a:rPr lang="en-US" sz="2400" dirty="0">
                <a:latin typeface="Proxima Nova Regular"/>
              </a:rPr>
              <a:t>T</a:t>
            </a:r>
            <a:r>
              <a:rPr lang="en-US" sz="2400" b="0" i="0" dirty="0">
                <a:effectLst/>
                <a:latin typeface="Proxima Nova Regular"/>
              </a:rPr>
              <a:t>he cerebral cortex, the frontal cortex, is the front structure of our brain.</a:t>
            </a:r>
          </a:p>
          <a:p>
            <a:r>
              <a:rPr lang="en-US" sz="2400" b="0" i="0" dirty="0">
                <a:effectLst/>
                <a:latin typeface="Proxima Nova Regular"/>
              </a:rPr>
              <a:t>It contains most of our language abilities. This hemisphere of the brain processes information in an explicit, logical, analytical, and linear fashion.</a:t>
            </a:r>
          </a:p>
          <a:p>
            <a:r>
              <a:rPr lang="en-US" sz="2400" i="0" dirty="0">
                <a:effectLst/>
                <a:latin typeface="Proxima Nova Regular"/>
              </a:rPr>
              <a:t>It’s important for our functioning in a health lifestyle, that everything is integrated and linked</a:t>
            </a:r>
            <a:r>
              <a:rPr lang="en-US" sz="2400" b="0" i="0" dirty="0">
                <a:effectLst/>
                <a:latin typeface="Proxima Nova Regular"/>
              </a:rPr>
              <a:t>.</a:t>
            </a:r>
          </a:p>
          <a:p>
            <a:r>
              <a:rPr lang="en-US" sz="2400" b="1" dirty="0">
                <a:solidFill>
                  <a:srgbClr val="2C2D30"/>
                </a:solidFill>
                <a:latin typeface="Proxima Nova Regular"/>
              </a:rPr>
              <a:t>This part of the brain is not fully developed until around age 25</a:t>
            </a:r>
          </a:p>
        </p:txBody>
      </p:sp>
    </p:spTree>
    <p:extLst>
      <p:ext uri="{BB962C8B-B14F-4D97-AF65-F5344CB8AC3E}">
        <p14:creationId xmlns:p14="http://schemas.microsoft.com/office/powerpoint/2010/main" val="316638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8FA9-3C35-21DF-DF43-3347A97F4BA4}"/>
              </a:ext>
            </a:extLst>
          </p:cNvPr>
          <p:cNvSpPr>
            <a:spLocks noGrp="1"/>
          </p:cNvSpPr>
          <p:nvPr>
            <p:ph type="title"/>
          </p:nvPr>
        </p:nvSpPr>
        <p:spPr/>
        <p:txBody>
          <a:bodyPr/>
          <a:lstStyle/>
          <a:p>
            <a:r>
              <a:rPr lang="en-US" dirty="0"/>
              <a:t>Trauma and the Child Brain</a:t>
            </a:r>
          </a:p>
        </p:txBody>
      </p:sp>
      <p:sp>
        <p:nvSpPr>
          <p:cNvPr id="3" name="Content Placeholder 2">
            <a:extLst>
              <a:ext uri="{FF2B5EF4-FFF2-40B4-BE49-F238E27FC236}">
                <a16:creationId xmlns:a16="http://schemas.microsoft.com/office/drawing/2014/main" id="{687D5A55-C649-562B-1EA3-CEF1872AEC0B}"/>
              </a:ext>
            </a:extLst>
          </p:cNvPr>
          <p:cNvSpPr>
            <a:spLocks noGrp="1"/>
          </p:cNvSpPr>
          <p:nvPr>
            <p:ph idx="1"/>
          </p:nvPr>
        </p:nvSpPr>
        <p:spPr/>
        <p:txBody>
          <a:bodyPr/>
          <a:lstStyle/>
          <a:p>
            <a:r>
              <a:rPr lang="en-US" dirty="0">
                <a:hlinkClick r:id="rId2"/>
              </a:rPr>
              <a:t>https://www.tiktok.com/@docamen/video/7264267732814777643?is_from_webapp=1&amp;sender_device=pc&amp;web_id=7304316798345905710</a:t>
            </a:r>
            <a:endParaRPr lang="en-US" dirty="0"/>
          </a:p>
          <a:p>
            <a:endParaRPr lang="en-US" dirty="0"/>
          </a:p>
          <a:p>
            <a:endParaRPr lang="en-US" dirty="0"/>
          </a:p>
        </p:txBody>
      </p:sp>
    </p:spTree>
    <p:extLst>
      <p:ext uri="{BB962C8B-B14F-4D97-AF65-F5344CB8AC3E}">
        <p14:creationId xmlns:p14="http://schemas.microsoft.com/office/powerpoint/2010/main" val="2570306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29053</TotalTime>
  <Words>1426</Words>
  <Application>Microsoft Office PowerPoint</Application>
  <PresentationFormat>Widescreen</PresentationFormat>
  <Paragraphs>143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Century Gothic</vt:lpstr>
      <vt:lpstr>Proxima Nova Regular</vt:lpstr>
      <vt:lpstr>Proxima Nova Semi Bold</vt:lpstr>
      <vt:lpstr>Wingdings 3</vt:lpstr>
      <vt:lpstr>Ion Boardroom</vt:lpstr>
      <vt:lpstr>Childhood Trauma and The Brain</vt:lpstr>
      <vt:lpstr>Learning Objectives</vt:lpstr>
      <vt:lpstr>What are some examples of possible childhood trauma </vt:lpstr>
      <vt:lpstr>Types of abuse Typically Occurred in Childhood</vt:lpstr>
      <vt:lpstr>What humans need for biological (species) survival</vt:lpstr>
      <vt:lpstr>Attachment Harry Harlow Monkey Experiment</vt:lpstr>
      <vt:lpstr>Neglect Still Face Experiment</vt:lpstr>
      <vt:lpstr>The neocortex (review) </vt:lpstr>
      <vt:lpstr>Trauma and the Child Brain</vt:lpstr>
      <vt:lpstr>What is Traumatic isn’t always Dramatic </vt:lpstr>
      <vt:lpstr>Adverse Childhood Experiences (ACES) Questionnaire  </vt:lpstr>
      <vt:lpstr>Adverse Childhood Experiences (ACES) Questionnaire  CONT</vt:lpstr>
      <vt:lpstr>Adverse Childhood Experiences (ACES) Questionnaire  CONT</vt:lpstr>
      <vt:lpstr>ACES</vt:lpstr>
      <vt:lpstr>Reptilian Brain (review)</vt:lpstr>
      <vt:lpstr>The mammalian brain “emotional brain” (review) </vt:lpstr>
      <vt:lpstr>How the brain reacts to repeated trauma</vt:lpstr>
      <vt:lpstr>Childhood Disorders</vt:lpstr>
      <vt:lpstr>Childhood Disorders</vt:lpstr>
      <vt:lpstr>Attention Deficit Hyper Activity (ADAH)</vt:lpstr>
      <vt:lpstr>What is Attention Hyper Activity Disorder (ADHD)</vt:lpstr>
      <vt:lpstr>ADHD</vt:lpstr>
      <vt:lpstr>Activity</vt:lpstr>
      <vt:lpstr>Trauma and Childhood Brain Development</vt:lpstr>
      <vt:lpstr>Top Down Bottom up  </vt:lpstr>
      <vt:lpstr>Direct vs indirect messaging</vt:lpstr>
      <vt:lpstr>Bottom up approaches </vt:lpstr>
      <vt:lpstr>Increase bottom up interventions for children</vt:lpstr>
      <vt:lpstr>Decrease top down interventions</vt:lpstr>
      <vt:lpstr>Trauma and Children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Children</dc:title>
  <dc:creator>SHPD CIT</dc:creator>
  <cp:lastModifiedBy>SHPD CIT</cp:lastModifiedBy>
  <cp:revision>2</cp:revision>
  <dcterms:created xsi:type="dcterms:W3CDTF">2023-11-07T12:41:07Z</dcterms:created>
  <dcterms:modified xsi:type="dcterms:W3CDTF">2023-12-04T16:05:43Z</dcterms:modified>
</cp:coreProperties>
</file>